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" ContentType="image/t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0"/>
  </p:notesMasterIdLst>
  <p:sldIdLst>
    <p:sldId id="288" r:id="rId2"/>
    <p:sldId id="258" r:id="rId3"/>
    <p:sldId id="289" r:id="rId4"/>
    <p:sldId id="260" r:id="rId5"/>
    <p:sldId id="290" r:id="rId6"/>
    <p:sldId id="291" r:id="rId7"/>
    <p:sldId id="293" r:id="rId8"/>
    <p:sldId id="263" r:id="rId9"/>
    <p:sldId id="264" r:id="rId10"/>
    <p:sldId id="273" r:id="rId11"/>
    <p:sldId id="294" r:id="rId12"/>
    <p:sldId id="295" r:id="rId13"/>
    <p:sldId id="297" r:id="rId14"/>
    <p:sldId id="298" r:id="rId15"/>
    <p:sldId id="299" r:id="rId16"/>
    <p:sldId id="300" r:id="rId17"/>
    <p:sldId id="302" r:id="rId18"/>
    <p:sldId id="281" r:id="rId19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4530" autoAdjust="0"/>
  </p:normalViewPr>
  <p:slideViewPr>
    <p:cSldViewPr snapToGrid="0">
      <p:cViewPr varScale="1">
        <p:scale>
          <a:sx n="58" d="100"/>
          <a:sy n="58" d="100"/>
        </p:scale>
        <p:origin x="122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7" name="Shape 12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34743429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3318006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73" name="Shape 17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404432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73" name="Shape 17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291434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73" name="Shape 17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683379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333971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176367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1821802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0011399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7575955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5" name="Shape 15"/>
          <p:cNvSpPr>
            <a:spLocks noGrp="1"/>
          </p:cNvSpPr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" name="Shape 1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6" name="Shape 10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>
            <a:spLocks noGrp="1"/>
          </p:cNvSpPr>
          <p:nvPr>
            <p:ph type="pic" idx="13"/>
          </p:nvPr>
        </p:nvSpPr>
        <p:spPr>
          <a:xfrm>
            <a:off x="1606550" y="635000"/>
            <a:ext cx="9779000" cy="59182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4" name="Shape 24"/>
          <p:cNvSpPr>
            <a:spLocks noGrp="1"/>
          </p:cNvSpPr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5" name="Shape 25"/>
          <p:cNvSpPr>
            <a:spLocks noGrp="1"/>
          </p:cNvSpPr>
          <p:nvPr>
            <p:ph type="body" sz="quarter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6" name="Shape 26"/>
          <p:cNvSpPr>
            <a:spLocks noGrp="1"/>
          </p:cNvSpPr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>
            <a:spLocks noGrp="1"/>
          </p:cNvSpPr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4" name="Shape 3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2" name="Shape 5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0" name="Shape 60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1" name="Shape 6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>
            <a:spLocks noGrp="1"/>
          </p:cNvSpPr>
          <p:nvPr>
            <p:ph type="pic" sz="half" idx="13"/>
          </p:nvPr>
        </p:nvSpPr>
        <p:spPr>
          <a:xfrm>
            <a:off x="6718300" y="26035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9" name="Shape 6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70" name="Shape 70"/>
          <p:cNvSpPr>
            <a:spLocks noGrp="1"/>
          </p:cNvSpPr>
          <p:nvPr>
            <p:ph type="body" sz="half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1" name="Shape 7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>
            <a:spLocks noGrp="1"/>
          </p:cNvSpPr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9" name="Shape 7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>
            <a:spLocks noGrp="1"/>
          </p:cNvSpPr>
          <p:nvPr>
            <p:ph type="pic" sz="quarter" idx="13"/>
          </p:nvPr>
        </p:nvSpPr>
        <p:spPr>
          <a:xfrm>
            <a:off x="6718300" y="50927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7" name="Shape 87"/>
          <p:cNvSpPr>
            <a:spLocks noGrp="1"/>
          </p:cNvSpPr>
          <p:nvPr>
            <p:ph type="pic" sz="quarter" idx="14"/>
          </p:nvPr>
        </p:nvSpPr>
        <p:spPr>
          <a:xfrm>
            <a:off x="6724518" y="889000"/>
            <a:ext cx="5334001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8" name="Shape 88"/>
          <p:cNvSpPr>
            <a:spLocks noGrp="1"/>
          </p:cNvSpPr>
          <p:nvPr>
            <p:ph type="pic" sz="half" idx="15"/>
          </p:nvPr>
        </p:nvSpPr>
        <p:spPr>
          <a:xfrm>
            <a:off x="952500" y="889000"/>
            <a:ext cx="5334000" cy="7975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9" name="Shape 8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/>
          </p:cNvSpPr>
          <p:nvPr>
            <p:ph type="body" sz="quarter" idx="13"/>
          </p:nvPr>
        </p:nvSpPr>
        <p:spPr>
          <a:xfrm>
            <a:off x="1270000" y="6362700"/>
            <a:ext cx="10464800" cy="4699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/>
            </a:lvl1pPr>
          </a:lstStyle>
          <a:p>
            <a:r>
              <a:t>–Johnny Appleseed</a:t>
            </a:r>
          </a:p>
        </p:txBody>
      </p:sp>
      <p:sp>
        <p:nvSpPr>
          <p:cNvPr id="97" name="Shape 97"/>
          <p:cNvSpPr>
            <a:spLocks noGrp="1"/>
          </p:cNvSpPr>
          <p:nvPr>
            <p:ph type="body" sz="quarter" idx="14"/>
          </p:nvPr>
        </p:nvSpPr>
        <p:spPr>
          <a:xfrm>
            <a:off x="1270000" y="4267200"/>
            <a:ext cx="10464800" cy="6858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/>
            </a:lvl1pPr>
          </a:lstStyle>
          <a:p>
            <a:r>
              <a:t>“Type a quote here.” </a:t>
            </a:r>
          </a:p>
        </p:txBody>
      </p:sp>
      <p:sp>
        <p:nvSpPr>
          <p:cNvPr id="98" name="Shape 9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1245233" y="9382344"/>
            <a:ext cx="1623017" cy="310713"/>
            <a:chOff x="-70845" y="0"/>
            <a:chExt cx="1623016" cy="310711"/>
          </a:xfrm>
        </p:grpSpPr>
        <p:pic>
          <p:nvPicPr>
            <p:cNvPr id="3" name="devcrowd-logo-darken.pdf"/>
            <p:cNvPicPr>
              <a:picLocks noChangeAspect="1"/>
            </p:cNvPicPr>
            <p:nvPr/>
          </p:nvPicPr>
          <p:blipFill>
            <a:blip r:embed="rId14">
              <a:alphaModFix amt="74830"/>
              <a:extLst/>
            </a:blip>
            <a:stretch>
              <a:fillRect/>
            </a:stretch>
          </p:blipFill>
          <p:spPr>
            <a:xfrm>
              <a:off x="875010" y="85504"/>
              <a:ext cx="677161" cy="13970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" name="Shape 4"/>
            <p:cNvSpPr/>
            <p:nvPr/>
          </p:nvSpPr>
          <p:spPr>
            <a:xfrm>
              <a:off x="-70846" y="0"/>
              <a:ext cx="1030771" cy="3107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300">
                  <a:solidFill>
                    <a:srgbClr val="53585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created by</a:t>
              </a:r>
            </a:p>
          </p:txBody>
        </p:sp>
      </p:grpSp>
      <p:sp>
        <p:nvSpPr>
          <p:cNvPr id="6" name="Shape 6"/>
          <p:cNvSpPr>
            <a:spLocks noGrp="1"/>
          </p:cNvSpPr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" name="Shape 7"/>
          <p:cNvSpPr>
            <a:spLocks noGrp="1"/>
          </p:cNvSpPr>
          <p:nvPr>
            <p:ph type="sldNum" sz="quarter" idx="2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</p:sldLayoutIdLst>
  <p:transition spd="med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emf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tif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8.t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>
            <a:spLocks noGrp="1"/>
          </p:cNvSpPr>
          <p:nvPr>
            <p:ph type="ctrTitle"/>
          </p:nvPr>
        </p:nvSpPr>
        <p:spPr>
          <a:xfrm>
            <a:off x="6987137" y="7251691"/>
            <a:ext cx="5713413" cy="139283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r>
              <a:t>Up in the Air</a:t>
            </a:r>
          </a:p>
        </p:txBody>
      </p:sp>
      <p:sp>
        <p:nvSpPr>
          <p:cNvPr id="131" name="Shape 131"/>
          <p:cNvSpPr>
            <a:spLocks noGrp="1"/>
          </p:cNvSpPr>
          <p:nvPr>
            <p:ph type="subTitle" sz="quarter" idx="1"/>
          </p:nvPr>
        </p:nvSpPr>
        <p:spPr>
          <a:xfrm>
            <a:off x="6987137" y="8732977"/>
            <a:ext cx="5713413" cy="567828"/>
          </a:xfrm>
          <a:prstGeom prst="rect">
            <a:avLst/>
          </a:prstGeom>
        </p:spPr>
        <p:txBody>
          <a:bodyPr/>
          <a:lstStyle>
            <a:lvl1pPr>
              <a:defRPr sz="2200">
                <a:solidFill>
                  <a:srgbClr val="FFFFFF"/>
                </a:solidFill>
              </a:defRPr>
            </a:lvl1pPr>
          </a:lstStyle>
          <a:p>
            <a:r>
              <a:t>Serverless Computing With Azure Functions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06FB9C9-D82F-44A8-9E2E-3D147A1665B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53979" y="0"/>
            <a:ext cx="13947398" cy="9753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AA407AF-EB0C-487C-96DF-859CB03D44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3720" y="3352800"/>
            <a:ext cx="4572000" cy="304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9C2EFAF-F710-4794-A40D-1F6D661B12B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2665" y="2887579"/>
            <a:ext cx="2054109" cy="3978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99417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/>
          <p:nvPr/>
        </p:nvSpPr>
        <p:spPr>
          <a:xfrm>
            <a:off x="1718220" y="5143500"/>
            <a:ext cx="1520479" cy="1270000"/>
          </a:xfrm>
          <a:prstGeom prst="rect">
            <a:avLst/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r>
              <a:t>Trigger</a:t>
            </a:r>
          </a:p>
        </p:txBody>
      </p:sp>
      <p:sp>
        <p:nvSpPr>
          <p:cNvPr id="234" name="Shape 234"/>
          <p:cNvSpPr/>
          <p:nvPr/>
        </p:nvSpPr>
        <p:spPr>
          <a:xfrm>
            <a:off x="5742161" y="1574800"/>
            <a:ext cx="1520478" cy="1270000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r>
              <a:rPr dirty="0"/>
              <a:t>In Bindings</a:t>
            </a:r>
            <a:r>
              <a:rPr lang="en-CA" dirty="0"/>
              <a:t>*</a:t>
            </a:r>
            <a:endParaRPr dirty="0"/>
          </a:p>
        </p:txBody>
      </p:sp>
      <p:sp>
        <p:nvSpPr>
          <p:cNvPr id="235" name="Shape 235"/>
          <p:cNvSpPr/>
          <p:nvPr/>
        </p:nvSpPr>
        <p:spPr>
          <a:xfrm>
            <a:off x="9791700" y="5143500"/>
            <a:ext cx="1520478" cy="1270000"/>
          </a:xfrm>
          <a:prstGeom prst="rect">
            <a:avLst/>
          </a:prstGeom>
          <a:solidFill>
            <a:srgbClr val="3298C8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r>
              <a:rPr dirty="0"/>
              <a:t>Out Bindings</a:t>
            </a:r>
            <a:r>
              <a:rPr lang="en-CA" dirty="0"/>
              <a:t>*</a:t>
            </a:r>
            <a:endParaRPr dirty="0"/>
          </a:p>
        </p:txBody>
      </p:sp>
      <p:sp>
        <p:nvSpPr>
          <p:cNvPr id="236" name="Shape 236"/>
          <p:cNvSpPr/>
          <p:nvPr/>
        </p:nvSpPr>
        <p:spPr>
          <a:xfrm>
            <a:off x="3589190" y="5778500"/>
            <a:ext cx="1623018" cy="0"/>
          </a:xfrm>
          <a:prstGeom prst="line">
            <a:avLst/>
          </a:prstGeom>
          <a:ln w="76200">
            <a:solidFill>
              <a:srgbClr val="3298C8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pic>
        <p:nvPicPr>
          <p:cNvPr id="237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62699" y="4864100"/>
            <a:ext cx="1905001" cy="1905000"/>
          </a:xfrm>
          <a:prstGeom prst="rect">
            <a:avLst/>
          </a:prstGeom>
          <a:ln w="12700">
            <a:miter lim="400000"/>
          </a:ln>
        </p:spPr>
      </p:pic>
      <p:sp>
        <p:nvSpPr>
          <p:cNvPr id="238" name="Shape 238"/>
          <p:cNvSpPr/>
          <p:nvPr/>
        </p:nvSpPr>
        <p:spPr>
          <a:xfrm>
            <a:off x="7818191" y="5778500"/>
            <a:ext cx="1623017" cy="0"/>
          </a:xfrm>
          <a:prstGeom prst="line">
            <a:avLst/>
          </a:prstGeom>
          <a:ln w="76200">
            <a:solidFill>
              <a:srgbClr val="3298C8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239" name="Shape 239"/>
          <p:cNvSpPr/>
          <p:nvPr/>
        </p:nvSpPr>
        <p:spPr>
          <a:xfrm>
            <a:off x="6515199" y="3241291"/>
            <a:ext cx="1" cy="1226318"/>
          </a:xfrm>
          <a:prstGeom prst="line">
            <a:avLst/>
          </a:prstGeom>
          <a:ln w="76200">
            <a:solidFill>
              <a:srgbClr val="3298C8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</p:spTree>
  </p:cSld>
  <p:clrMapOvr>
    <a:masterClrMapping/>
  </p:clrMapOvr>
  <p:transition spd="slow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363A88-ABB5-4AA5-AA7A-88263D5669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Serverless CQRS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B1F199-D7FB-4A6F-A997-FA04A05F62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numCol="2">
            <a:normAutofit/>
          </a:bodyPr>
          <a:lstStyle/>
          <a:p>
            <a:r>
              <a:rPr lang="en-CA" dirty="0"/>
              <a:t>serverless command-handler</a:t>
            </a:r>
          </a:p>
          <a:p>
            <a:r>
              <a:rPr lang="en-CA" dirty="0"/>
              <a:t>PaaS </a:t>
            </a:r>
            <a:r>
              <a:rPr lang="en-CA" dirty="0" err="1"/>
              <a:t>EventStore</a:t>
            </a:r>
            <a:endParaRPr lang="en-CA" dirty="0"/>
          </a:p>
          <a:p>
            <a:r>
              <a:rPr lang="en-CA" dirty="0"/>
              <a:t>serverless projections</a:t>
            </a:r>
          </a:p>
          <a:p>
            <a:r>
              <a:rPr lang="en-CA" dirty="0"/>
              <a:t>PaaS pub/sub</a:t>
            </a:r>
          </a:p>
          <a:p>
            <a:endParaRPr lang="en-CA" dirty="0"/>
          </a:p>
          <a:p>
            <a:r>
              <a:rPr lang="en-CA" dirty="0"/>
              <a:t>perfect scaling </a:t>
            </a:r>
          </a:p>
          <a:p>
            <a:r>
              <a:rPr lang="en-CA" dirty="0"/>
              <a:t>cloud driven</a:t>
            </a:r>
          </a:p>
          <a:p>
            <a:r>
              <a:rPr lang="en-CA" dirty="0"/>
              <a:t>platform agnostic</a:t>
            </a:r>
          </a:p>
          <a:p>
            <a:r>
              <a:rPr lang="en-CA" dirty="0"/>
              <a:t>technology agnostic</a:t>
            </a:r>
          </a:p>
        </p:txBody>
      </p:sp>
    </p:spTree>
    <p:extLst>
      <p:ext uri="{BB962C8B-B14F-4D97-AF65-F5344CB8AC3E}">
        <p14:creationId xmlns:p14="http://schemas.microsoft.com/office/powerpoint/2010/main" val="3332749957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363A88-ABB5-4AA5-AA7A-88263D5669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ServerlessCQRS</a:t>
            </a:r>
            <a:endParaRPr lang="en-C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595540-34D0-49F0-930C-A3B80EEB9B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24673"/>
            <a:ext cx="12981274" cy="6521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106021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363A88-ABB5-4AA5-AA7A-88263D5669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ServerlessCQRS</a:t>
            </a:r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155847-1319-4B02-A9F4-B68F78A960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321268"/>
            <a:ext cx="12988054" cy="6525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783371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363A88-ABB5-4AA5-AA7A-88263D5669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ServerlessCQRS</a:t>
            </a:r>
            <a:endParaRPr lang="en-C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777555-D936-460E-B32D-F66A2C9562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24673"/>
            <a:ext cx="12981272" cy="6521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931125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363A88-ABB5-4AA5-AA7A-88263D5669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 err="1"/>
              <a:t>ServerlessCQRS</a:t>
            </a:r>
            <a:r>
              <a:rPr lang="en-CA" dirty="0"/>
              <a:t> optional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C9DCD5-EB1A-478F-8731-2B66580C72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34818"/>
            <a:ext cx="13004800" cy="7114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720639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7EF91CC-C9B1-4CFA-B2B5-FF9019F67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291874743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4" name="Group 304"/>
          <p:cNvGrpSpPr/>
          <p:nvPr/>
        </p:nvGrpSpPr>
        <p:grpSpPr>
          <a:xfrm>
            <a:off x="1487393" y="2235612"/>
            <a:ext cx="10030014" cy="5282376"/>
            <a:chOff x="0" y="0"/>
            <a:chExt cx="10030012" cy="5282375"/>
          </a:xfrm>
        </p:grpSpPr>
        <p:sp>
          <p:nvSpPr>
            <p:cNvPr id="282" name="Shape 282"/>
            <p:cNvSpPr/>
            <p:nvPr/>
          </p:nvSpPr>
          <p:spPr>
            <a:xfrm>
              <a:off x="6647549" y="665042"/>
              <a:ext cx="1570956" cy="85424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>
                  <a:solidFill>
                    <a:srgbClr val="53585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lvl1pPr>
            </a:lstStyle>
            <a:p>
              <a:r>
                <a:t>merci</a:t>
              </a:r>
            </a:p>
          </p:txBody>
        </p:sp>
        <p:sp>
          <p:nvSpPr>
            <p:cNvPr id="283" name="Shape 283"/>
            <p:cNvSpPr/>
            <p:nvPr/>
          </p:nvSpPr>
          <p:spPr>
            <a:xfrm>
              <a:off x="5641235" y="3406281"/>
              <a:ext cx="2699533" cy="85424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>
                  <a:solidFill>
                    <a:srgbClr val="53585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lvl1pPr>
            </a:lstStyle>
            <a:p>
              <a:r>
                <a:t>thank you</a:t>
              </a:r>
            </a:p>
          </p:txBody>
        </p:sp>
        <p:sp>
          <p:nvSpPr>
            <p:cNvPr id="284" name="Shape 284"/>
            <p:cNvSpPr/>
            <p:nvPr/>
          </p:nvSpPr>
          <p:spPr>
            <a:xfrm>
              <a:off x="3368682" y="1710443"/>
              <a:ext cx="3348314" cy="155760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7200"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lvl1pPr>
            </a:lstStyle>
            <a:p>
              <a:r>
                <a:t>danke</a:t>
              </a:r>
            </a:p>
          </p:txBody>
        </p:sp>
        <p:sp>
          <p:nvSpPr>
            <p:cNvPr id="285" name="Shape 285"/>
            <p:cNvSpPr/>
            <p:nvPr/>
          </p:nvSpPr>
          <p:spPr>
            <a:xfrm>
              <a:off x="9040914" y="3241813"/>
              <a:ext cx="989099" cy="52673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l" defTabSz="457200">
                <a:defRPr sz="2000">
                  <a:solidFill>
                    <a:srgbClr val="A6AAA9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lvl1pPr>
            </a:lstStyle>
            <a:p>
              <a:r>
                <a:t>dekuji</a:t>
              </a:r>
            </a:p>
          </p:txBody>
        </p:sp>
        <p:sp>
          <p:nvSpPr>
            <p:cNvPr id="286" name="Shape 286"/>
            <p:cNvSpPr/>
            <p:nvPr/>
          </p:nvSpPr>
          <p:spPr>
            <a:xfrm>
              <a:off x="3452013" y="804135"/>
              <a:ext cx="635874" cy="57605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l" defTabSz="457200">
                <a:defRPr sz="2200">
                  <a:solidFill>
                    <a:srgbClr val="53585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lvl1pPr>
            </a:lstStyle>
            <a:p>
              <a:r>
                <a:t>tak</a:t>
              </a:r>
            </a:p>
          </p:txBody>
        </p:sp>
        <p:sp>
          <p:nvSpPr>
            <p:cNvPr id="287" name="Shape 287"/>
            <p:cNvSpPr/>
            <p:nvPr/>
          </p:nvSpPr>
          <p:spPr>
            <a:xfrm>
              <a:off x="8691367" y="938870"/>
              <a:ext cx="1164286" cy="3960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l" defTabSz="457200">
                <a:defRPr sz="1300">
                  <a:solidFill>
                    <a:srgbClr val="A6AAA9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lvl1pPr>
            </a:lstStyle>
            <a:p>
              <a:r>
                <a:t>dank je we</a:t>
              </a:r>
            </a:p>
          </p:txBody>
        </p:sp>
        <p:sp>
          <p:nvSpPr>
            <p:cNvPr id="288" name="Shape 288"/>
            <p:cNvSpPr/>
            <p:nvPr/>
          </p:nvSpPr>
          <p:spPr>
            <a:xfrm>
              <a:off x="6849783" y="0"/>
              <a:ext cx="667390" cy="3960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l" defTabSz="457200">
                <a:defRPr sz="1300">
                  <a:solidFill>
                    <a:srgbClr val="A6AAA9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lvl1pPr>
            </a:lstStyle>
            <a:p>
              <a:r>
                <a:t>xièxie</a:t>
              </a:r>
            </a:p>
          </p:txBody>
        </p:sp>
        <p:sp>
          <p:nvSpPr>
            <p:cNvPr id="289" name="Shape 289"/>
            <p:cNvSpPr/>
            <p:nvPr/>
          </p:nvSpPr>
          <p:spPr>
            <a:xfrm>
              <a:off x="7757532" y="2621072"/>
              <a:ext cx="1037246" cy="6086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l" defTabSz="457200">
                <a:defRPr sz="2400">
                  <a:solidFill>
                    <a:srgbClr val="53585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lvl1pPr>
            </a:lstStyle>
            <a:p>
              <a:r>
                <a:rPr dirty="0" err="1"/>
                <a:t>kiito</a:t>
              </a:r>
              <a:endParaRPr dirty="0"/>
            </a:p>
          </p:txBody>
        </p:sp>
        <p:sp>
          <p:nvSpPr>
            <p:cNvPr id="290" name="Shape 290"/>
            <p:cNvSpPr/>
            <p:nvPr/>
          </p:nvSpPr>
          <p:spPr>
            <a:xfrm>
              <a:off x="4502212" y="3855959"/>
              <a:ext cx="574768" cy="3960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l" defTabSz="457200">
                <a:defRPr sz="1300">
                  <a:solidFill>
                    <a:srgbClr val="53585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lvl1pPr>
            </a:lstStyle>
            <a:p>
              <a:r>
                <a:t>toda</a:t>
              </a:r>
            </a:p>
          </p:txBody>
        </p:sp>
        <p:sp>
          <p:nvSpPr>
            <p:cNvPr id="291" name="Shape 291"/>
            <p:cNvSpPr/>
            <p:nvPr/>
          </p:nvSpPr>
          <p:spPr>
            <a:xfrm>
              <a:off x="0" y="579149"/>
              <a:ext cx="1127672" cy="3960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l" defTabSz="457200">
                <a:defRPr sz="1300">
                  <a:solidFill>
                    <a:srgbClr val="A6AAA9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lvl1pPr>
            </a:lstStyle>
            <a:p>
              <a:r>
                <a:t>köszönöm</a:t>
              </a:r>
            </a:p>
          </p:txBody>
        </p:sp>
        <p:sp>
          <p:nvSpPr>
            <p:cNvPr id="292" name="Shape 292"/>
            <p:cNvSpPr/>
            <p:nvPr/>
          </p:nvSpPr>
          <p:spPr>
            <a:xfrm>
              <a:off x="7156972" y="4631082"/>
              <a:ext cx="1967601" cy="3960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l" defTabSz="457200">
                <a:defRPr sz="1300">
                  <a:solidFill>
                    <a:srgbClr val="A6AAA9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lvl1pPr>
            </a:lstStyle>
            <a:p>
              <a:r>
                <a:t>go raibh maith agat</a:t>
              </a:r>
            </a:p>
          </p:txBody>
        </p:sp>
        <p:sp>
          <p:nvSpPr>
            <p:cNvPr id="293" name="Shape 293"/>
            <p:cNvSpPr/>
            <p:nvPr/>
          </p:nvSpPr>
          <p:spPr>
            <a:xfrm>
              <a:off x="2156809" y="3626850"/>
              <a:ext cx="1694074" cy="85424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l" defTabSz="457200">
                <a:defRPr>
                  <a:solidFill>
                    <a:srgbClr val="53585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lvl1pPr>
            </a:lstStyle>
            <a:p>
              <a:r>
                <a:t>grazie</a:t>
              </a:r>
            </a:p>
          </p:txBody>
        </p:sp>
        <p:sp>
          <p:nvSpPr>
            <p:cNvPr id="294" name="Shape 294"/>
            <p:cNvSpPr/>
            <p:nvPr/>
          </p:nvSpPr>
          <p:spPr>
            <a:xfrm>
              <a:off x="1816886" y="692978"/>
              <a:ext cx="909736" cy="3960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l" defTabSz="457200">
                <a:defRPr sz="1300">
                  <a:solidFill>
                    <a:srgbClr val="A6AAA9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lvl1pPr>
            </a:lstStyle>
            <a:p>
              <a:r>
                <a:t>dziekuje</a:t>
              </a:r>
            </a:p>
          </p:txBody>
        </p:sp>
        <p:sp>
          <p:nvSpPr>
            <p:cNvPr id="295" name="Shape 295"/>
            <p:cNvSpPr/>
            <p:nvPr/>
          </p:nvSpPr>
          <p:spPr>
            <a:xfrm>
              <a:off x="431349" y="2621072"/>
              <a:ext cx="2057995" cy="6086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l" defTabSz="457200">
                <a:defRPr sz="2400">
                  <a:solidFill>
                    <a:srgbClr val="53585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lvl1pPr>
            </a:lstStyle>
            <a:p>
              <a:r>
                <a:t>multumesc</a:t>
              </a:r>
            </a:p>
          </p:txBody>
        </p:sp>
        <p:sp>
          <p:nvSpPr>
            <p:cNvPr id="296" name="Shape 296"/>
            <p:cNvSpPr/>
            <p:nvPr/>
          </p:nvSpPr>
          <p:spPr>
            <a:xfrm>
              <a:off x="4638210" y="53593"/>
              <a:ext cx="1522071" cy="6086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l" defTabSz="457200">
                <a:defRPr sz="2400">
                  <a:solidFill>
                    <a:srgbClr val="53585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lvl1pPr>
            </a:lstStyle>
            <a:p>
              <a:r>
                <a:t>spacibo</a:t>
              </a:r>
            </a:p>
          </p:txBody>
        </p:sp>
        <p:sp>
          <p:nvSpPr>
            <p:cNvPr id="297" name="Shape 297"/>
            <p:cNvSpPr/>
            <p:nvPr/>
          </p:nvSpPr>
          <p:spPr>
            <a:xfrm>
              <a:off x="2194486" y="4755641"/>
              <a:ext cx="896224" cy="52673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l" defTabSz="457200">
                <a:defRPr sz="2000">
                  <a:solidFill>
                    <a:srgbClr val="A6AAA9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lvl1pPr>
            </a:lstStyle>
            <a:p>
              <a:r>
                <a:t>hvala</a:t>
              </a:r>
            </a:p>
          </p:txBody>
        </p:sp>
        <p:sp>
          <p:nvSpPr>
            <p:cNvPr id="298" name="Shape 298"/>
            <p:cNvSpPr/>
            <p:nvPr/>
          </p:nvSpPr>
          <p:spPr>
            <a:xfrm>
              <a:off x="831339" y="1369664"/>
              <a:ext cx="2018163" cy="85424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l" defTabSz="457200">
                <a:defRPr>
                  <a:solidFill>
                    <a:srgbClr val="53585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lvl1pPr>
            </a:lstStyle>
            <a:p>
              <a:r>
                <a:t>gracias</a:t>
              </a:r>
            </a:p>
          </p:txBody>
        </p:sp>
        <p:sp>
          <p:nvSpPr>
            <p:cNvPr id="299" name="Shape 299"/>
            <p:cNvSpPr/>
            <p:nvPr/>
          </p:nvSpPr>
          <p:spPr>
            <a:xfrm>
              <a:off x="1076076" y="3855959"/>
              <a:ext cx="550577" cy="3960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l" defTabSz="457200">
                <a:defRPr sz="1300">
                  <a:solidFill>
                    <a:srgbClr val="A6AAA9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lvl1pPr>
            </a:lstStyle>
            <a:p>
              <a:r>
                <a:t>tack</a:t>
              </a:r>
            </a:p>
          </p:txBody>
        </p:sp>
        <p:sp>
          <p:nvSpPr>
            <p:cNvPr id="300" name="Shape 300"/>
            <p:cNvSpPr/>
            <p:nvPr/>
          </p:nvSpPr>
          <p:spPr>
            <a:xfrm>
              <a:off x="7498456" y="1713278"/>
              <a:ext cx="1535617" cy="52673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l" defTabSz="457200">
                <a:defRPr sz="2000">
                  <a:solidFill>
                    <a:srgbClr val="53585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lvl1pPr>
            </a:lstStyle>
            <a:p>
              <a:r>
                <a:t>mauruuru</a:t>
              </a:r>
            </a:p>
          </p:txBody>
        </p:sp>
        <p:sp>
          <p:nvSpPr>
            <p:cNvPr id="301" name="Shape 301"/>
            <p:cNvSpPr/>
            <p:nvPr/>
          </p:nvSpPr>
          <p:spPr>
            <a:xfrm>
              <a:off x="3765730" y="4755641"/>
              <a:ext cx="2461010" cy="52673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l" defTabSz="457200">
                <a:defRPr sz="2000">
                  <a:solidFill>
                    <a:srgbClr val="A6AAA9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lvl1pPr>
            </a:lstStyle>
            <a:p>
              <a:r>
                <a:t>tesekkur ederim</a:t>
              </a:r>
            </a:p>
          </p:txBody>
        </p:sp>
        <p:sp>
          <p:nvSpPr>
            <p:cNvPr id="302" name="Shape 302"/>
            <p:cNvSpPr/>
            <p:nvPr/>
          </p:nvSpPr>
          <p:spPr>
            <a:xfrm>
              <a:off x="2883704" y="0"/>
              <a:ext cx="812754" cy="3960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l" defTabSz="457200">
                <a:defRPr sz="1300">
                  <a:solidFill>
                    <a:srgbClr val="A6AAA9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lvl1pPr>
            </a:lstStyle>
            <a:p>
              <a:r>
                <a:t>diakuiu</a:t>
              </a:r>
            </a:p>
          </p:txBody>
        </p:sp>
        <p:sp>
          <p:nvSpPr>
            <p:cNvPr id="303" name="Shape 303"/>
            <p:cNvSpPr/>
            <p:nvPr/>
          </p:nvSpPr>
          <p:spPr>
            <a:xfrm>
              <a:off x="4943201" y="894151"/>
              <a:ext cx="788781" cy="3960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l" defTabSz="457200">
                <a:defRPr sz="1300">
                  <a:solidFill>
                    <a:srgbClr val="53585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lvl1pPr>
            </a:lstStyle>
            <a:p>
              <a:r>
                <a:t>a dank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60430469"/>
      </p:ext>
    </p:extLst>
  </p:cSld>
  <p:clrMapOvr>
    <a:masterClrMapping/>
  </p:clrMapOvr>
  <p:transition spd="slow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1F756-EE85-4BE3-84D3-0D1C57FB1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Resources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13B0F1-31CB-491B-8577-86B0E2D70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github.com/</a:t>
            </a:r>
            <a:r>
              <a:rPr lang="en-CA" dirty="0" err="1"/>
              <a:t>CQRSaaS</a:t>
            </a:r>
            <a:r>
              <a:rPr lang="en-CA" dirty="0"/>
              <a:t> – slides, demos -&gt; contribute</a:t>
            </a:r>
          </a:p>
          <a:p>
            <a:r>
              <a:rPr lang="en-CA" dirty="0"/>
              <a:t>github.com/</a:t>
            </a:r>
            <a:r>
              <a:rPr lang="en-CA" dirty="0" err="1"/>
              <a:t>adaptech</a:t>
            </a:r>
            <a:r>
              <a:rPr lang="en-CA" dirty="0"/>
              <a:t> – original nota code</a:t>
            </a:r>
          </a:p>
          <a:p>
            <a:r>
              <a:rPr lang="en-CA" dirty="0"/>
              <a:t>functionlibrary.azurewebsites.net – Easy ARM Deployments</a:t>
            </a:r>
          </a:p>
          <a:p>
            <a:r>
              <a:rPr lang="en-CA" dirty="0"/>
              <a:t>“Google” – best source for education and information</a:t>
            </a:r>
          </a:p>
          <a:p>
            <a:endParaRPr lang="en-CA" dirty="0"/>
          </a:p>
          <a:p>
            <a:endParaRPr lang="en-CA" dirty="0"/>
          </a:p>
        </p:txBody>
      </p:sp>
    </p:spTree>
  </p:cSld>
  <p:clrMapOvr>
    <a:masterClrMapping/>
  </p:clrMapOvr>
  <p:transition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D59BD1F-48BD-4200-B1DC-FE4A13E2D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Serverless CQRS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CEF7682-2C27-47B6-A221-916B7A7E22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t"/>
          <a:lstStyle/>
          <a:p>
            <a:r>
              <a:rPr lang="en-CA" dirty="0"/>
              <a:t>CQRS, DDD and ES?</a:t>
            </a:r>
          </a:p>
          <a:p>
            <a:r>
              <a:rPr lang="en-CA" dirty="0" err="1"/>
              <a:t>Serverless</a:t>
            </a:r>
            <a:r>
              <a:rPr lang="en-CA" dirty="0"/>
              <a:t>?</a:t>
            </a:r>
          </a:p>
          <a:p>
            <a:r>
              <a:rPr lang="en-CA" dirty="0"/>
              <a:t>Serverless CQRS!</a:t>
            </a:r>
          </a:p>
          <a:p>
            <a:r>
              <a:rPr lang="en-CA" dirty="0"/>
              <a:t>What’s next?</a:t>
            </a:r>
          </a:p>
          <a:p>
            <a:endParaRPr lang="en-CA" dirty="0"/>
          </a:p>
          <a:p>
            <a:endParaRPr lang="en-CA" dirty="0"/>
          </a:p>
        </p:txBody>
      </p:sp>
    </p:spTree>
  </p:cSld>
  <p:clrMapOvr>
    <a:masterClrMapping/>
  </p:clrMapOvr>
  <p:transition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pasted-image.tiff"/>
          <p:cNvPicPr>
            <a:picLocks noChangeAspect="1"/>
          </p:cNvPicPr>
          <p:nvPr/>
        </p:nvPicPr>
        <p:blipFill>
          <a:blip r:embed="rId2">
            <a:extLst/>
          </a:blip>
          <a:srcRect l="274" t="279" r="2" b="2"/>
          <a:stretch>
            <a:fillRect/>
          </a:stretch>
        </p:blipFill>
        <p:spPr>
          <a:xfrm>
            <a:off x="1171641" y="2113508"/>
            <a:ext cx="3799447" cy="37992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91" h="21600" extrusionOk="0">
                <a:moveTo>
                  <a:pt x="10336" y="0"/>
                </a:moveTo>
                <a:cubicBezTo>
                  <a:pt x="7691" y="0"/>
                  <a:pt x="5045" y="1058"/>
                  <a:pt x="3027" y="3175"/>
                </a:cubicBezTo>
                <a:cubicBezTo>
                  <a:pt x="-1009" y="7409"/>
                  <a:pt x="-1009" y="14275"/>
                  <a:pt x="3027" y="18509"/>
                </a:cubicBezTo>
                <a:cubicBezTo>
                  <a:pt x="4736" y="20301"/>
                  <a:pt x="6896" y="21325"/>
                  <a:pt x="9123" y="21600"/>
                </a:cubicBezTo>
                <a:lnTo>
                  <a:pt x="11551" y="21600"/>
                </a:lnTo>
                <a:cubicBezTo>
                  <a:pt x="13778" y="21325"/>
                  <a:pt x="15936" y="20301"/>
                  <a:pt x="17644" y="18509"/>
                </a:cubicBezTo>
                <a:cubicBezTo>
                  <a:pt x="19353" y="16717"/>
                  <a:pt x="20329" y="14452"/>
                  <a:pt x="20591" y="12117"/>
                </a:cubicBezTo>
                <a:lnTo>
                  <a:pt x="20591" y="9569"/>
                </a:lnTo>
                <a:cubicBezTo>
                  <a:pt x="20329" y="7233"/>
                  <a:pt x="19353" y="4967"/>
                  <a:pt x="17644" y="3175"/>
                </a:cubicBezTo>
                <a:cubicBezTo>
                  <a:pt x="15626" y="1058"/>
                  <a:pt x="12981" y="0"/>
                  <a:pt x="10336" y="0"/>
                </a:cubicBezTo>
                <a:close/>
              </a:path>
            </a:pathLst>
          </a:custGeom>
          <a:ln w="63500">
            <a:solidFill>
              <a:srgbClr val="DCDEE0"/>
            </a:solidFill>
            <a:miter lim="400000"/>
          </a:ln>
          <a:effectLst>
            <a:outerShdw blurRad="177800" dir="5400000" rotWithShape="0">
              <a:srgbClr val="A6AAA9">
                <a:alpha val="50000"/>
              </a:srgbClr>
            </a:outerShdw>
          </a:effectLst>
        </p:spPr>
      </p:pic>
      <p:pic>
        <p:nvPicPr>
          <p:cNvPr id="161" name="janekf-jump.jpg"/>
          <p:cNvPicPr>
            <a:picLocks noChangeAspect="1"/>
          </p:cNvPicPr>
          <p:nvPr/>
        </p:nvPicPr>
        <p:blipFill>
          <a:blip r:embed="rId3">
            <a:extLst/>
          </a:blip>
          <a:srcRect l="2323" t="13517" r="2323" b="14949"/>
          <a:stretch>
            <a:fillRect/>
          </a:stretch>
        </p:blipFill>
        <p:spPr>
          <a:xfrm>
            <a:off x="8023247" y="2108173"/>
            <a:ext cx="3809912" cy="38099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39" y="0"/>
                </a:moveTo>
                <a:cubicBezTo>
                  <a:pt x="7321" y="0"/>
                  <a:pt x="4803" y="1006"/>
                  <a:pt x="2882" y="3016"/>
                </a:cubicBezTo>
                <a:cubicBezTo>
                  <a:pt x="-961" y="7038"/>
                  <a:pt x="-961" y="13557"/>
                  <a:pt x="2882" y="17579"/>
                </a:cubicBezTo>
                <a:cubicBezTo>
                  <a:pt x="6724" y="21600"/>
                  <a:pt x="12954" y="21600"/>
                  <a:pt x="16796" y="17579"/>
                </a:cubicBezTo>
                <a:cubicBezTo>
                  <a:pt x="20639" y="13557"/>
                  <a:pt x="20639" y="7038"/>
                  <a:pt x="16796" y="3016"/>
                </a:cubicBezTo>
                <a:cubicBezTo>
                  <a:pt x="14875" y="1006"/>
                  <a:pt x="12357" y="0"/>
                  <a:pt x="9839" y="0"/>
                </a:cubicBezTo>
                <a:close/>
              </a:path>
            </a:pathLst>
          </a:custGeom>
          <a:ln w="63500">
            <a:solidFill>
              <a:srgbClr val="DCDEE0"/>
            </a:solidFill>
            <a:miter lim="400000"/>
          </a:ln>
          <a:effectLst>
            <a:outerShdw blurRad="177800" dir="5400000" rotWithShape="0">
              <a:srgbClr val="A6AAA9">
                <a:alpha val="50000"/>
              </a:srgbClr>
            </a:outerShdw>
          </a:effectLst>
        </p:spPr>
      </p:pic>
      <p:sp>
        <p:nvSpPr>
          <p:cNvPr id="162" name="Shape 162"/>
          <p:cNvSpPr/>
          <p:nvPr/>
        </p:nvSpPr>
        <p:spPr>
          <a:xfrm>
            <a:off x="1172613" y="6124984"/>
            <a:ext cx="3797504" cy="647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r>
              <a:t>Reverse Flash - Sia</a:t>
            </a:r>
          </a:p>
        </p:txBody>
      </p:sp>
      <p:sp>
        <p:nvSpPr>
          <p:cNvPr id="163" name="Shape 163"/>
          <p:cNvSpPr/>
          <p:nvPr/>
        </p:nvSpPr>
        <p:spPr>
          <a:xfrm>
            <a:off x="8487108" y="6124984"/>
            <a:ext cx="2882190" cy="647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r>
              <a:t>Flash - Jan(ek)</a:t>
            </a:r>
          </a:p>
        </p:txBody>
      </p:sp>
      <p:pic>
        <p:nvPicPr>
          <p:cNvPr id="164" name="pasted-image.tiff"/>
          <p:cNvPicPr>
            <a:picLocks noChangeAspect="1"/>
          </p:cNvPicPr>
          <p:nvPr/>
        </p:nvPicPr>
        <p:blipFill>
          <a:blip r:embed="rId4">
            <a:extLst/>
          </a:blip>
          <a:srcRect l="35328" t="21342" r="39770"/>
          <a:stretch>
            <a:fillRect/>
          </a:stretch>
        </p:blipFill>
        <p:spPr>
          <a:xfrm>
            <a:off x="5335389" y="2960008"/>
            <a:ext cx="2333907" cy="262725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110724422"/>
      </p:ext>
    </p:extLst>
  </p:cSld>
  <p:clrMapOvr>
    <a:masterClrMapping/>
  </p:clrMapOvr>
  <p:transition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/>
          <p:nvPr/>
        </p:nvSpPr>
        <p:spPr>
          <a:xfrm>
            <a:off x="2754978" y="8142403"/>
            <a:ext cx="7856874" cy="14568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6200"/>
            </a:pPr>
            <a:r>
              <a:rPr lang="en-CA" sz="4400" dirty="0"/>
              <a:t>Command and Query Responsibility Segregation</a:t>
            </a:r>
            <a:endParaRPr sz="4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BA97E6-CE39-4C77-9325-435310155C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5885" y="378957"/>
            <a:ext cx="10215061" cy="7763446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/>
          <p:nvPr/>
        </p:nvSpPr>
        <p:spPr>
          <a:xfrm>
            <a:off x="2754978" y="8480957"/>
            <a:ext cx="7856874" cy="77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6200"/>
            </a:pPr>
            <a:r>
              <a:rPr lang="en-CA" sz="4400" dirty="0"/>
              <a:t>Domain Driven Design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92CFA66-B084-4D4D-AE19-30A0FC2C60B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98275"/>
            <a:ext cx="13004800" cy="5607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510030"/>
      </p:ext>
    </p:extLst>
  </p:cSld>
  <p:clrMapOvr>
    <a:masterClrMapping/>
  </p:clrMapOvr>
  <p:transition spd="slow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/>
          <p:nvPr/>
        </p:nvSpPr>
        <p:spPr>
          <a:xfrm>
            <a:off x="2754978" y="8480957"/>
            <a:ext cx="7856874" cy="77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6200"/>
            </a:pPr>
            <a:r>
              <a:rPr lang="en-CA" sz="4400" dirty="0"/>
              <a:t>Event Sourcing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CE4FB0-E240-415B-832A-FC53093CDD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200" y="1619250"/>
            <a:ext cx="11582400" cy="651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906904"/>
      </p:ext>
    </p:extLst>
  </p:cSld>
  <p:clrMapOvr>
    <a:masterClrMapping/>
  </p:clrMapOvr>
  <p:transition spd="slow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FF124-AAA6-49DD-9C75-FDF3AD0E9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Serverless</a:t>
            </a:r>
            <a:endParaRPr lang="en-C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E99081-858D-4930-BF13-8198A639995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2665" y="2887579"/>
            <a:ext cx="2054109" cy="3978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52541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/>
          <p:nvPr/>
        </p:nvSpPr>
        <p:spPr>
          <a:xfrm>
            <a:off x="3435350" y="1644650"/>
            <a:ext cx="1270000" cy="1270000"/>
          </a:xfrm>
          <a:prstGeom prst="rect">
            <a:avLst/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r>
              <a:t>DB</a:t>
            </a:r>
          </a:p>
        </p:txBody>
      </p:sp>
      <p:sp>
        <p:nvSpPr>
          <p:cNvPr id="185" name="Shape 185"/>
          <p:cNvSpPr/>
          <p:nvPr/>
        </p:nvSpPr>
        <p:spPr>
          <a:xfrm>
            <a:off x="3435350" y="6838950"/>
            <a:ext cx="1270000" cy="1270000"/>
          </a:xfrm>
          <a:prstGeom prst="rect">
            <a:avLst/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1800">
                <a:solidFill>
                  <a:srgbClr val="FFFFFF"/>
                </a:solidFill>
              </a:defRPr>
            </a:lvl1pPr>
          </a:lstStyle>
          <a:p>
            <a:r>
              <a:t>Messaging</a:t>
            </a:r>
          </a:p>
        </p:txBody>
      </p:sp>
      <p:sp>
        <p:nvSpPr>
          <p:cNvPr id="186" name="Shape 186"/>
          <p:cNvSpPr/>
          <p:nvPr/>
        </p:nvSpPr>
        <p:spPr>
          <a:xfrm>
            <a:off x="8299450" y="1644650"/>
            <a:ext cx="1270000" cy="1270000"/>
          </a:xfrm>
          <a:prstGeom prst="rect">
            <a:avLst/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r>
              <a:t>Web-Server</a:t>
            </a:r>
          </a:p>
        </p:txBody>
      </p:sp>
      <p:sp>
        <p:nvSpPr>
          <p:cNvPr id="187" name="Shape 187"/>
          <p:cNvSpPr/>
          <p:nvPr/>
        </p:nvSpPr>
        <p:spPr>
          <a:xfrm>
            <a:off x="8299450" y="6838950"/>
            <a:ext cx="1270000" cy="1270000"/>
          </a:xfrm>
          <a:prstGeom prst="rect">
            <a:avLst/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1800">
                <a:solidFill>
                  <a:srgbClr val="FFFFFF"/>
                </a:solidFill>
              </a:defRPr>
            </a:lvl1pPr>
          </a:lstStyle>
          <a:p>
            <a:r>
              <a:t>Monitoring</a:t>
            </a:r>
          </a:p>
        </p:txBody>
      </p:sp>
      <p:sp>
        <p:nvSpPr>
          <p:cNvPr id="188" name="Shape 188"/>
          <p:cNvSpPr/>
          <p:nvPr/>
        </p:nvSpPr>
        <p:spPr>
          <a:xfrm>
            <a:off x="3404296" y="1778696"/>
            <a:ext cx="6196208" cy="6196208"/>
          </a:xfrm>
          <a:prstGeom prst="ellipse">
            <a:avLst/>
          </a:prstGeom>
          <a:solidFill>
            <a:schemeClr val="accent4">
              <a:hueOff val="384618"/>
              <a:satOff val="3869"/>
              <a:lumOff val="5802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5100">
                <a:solidFill>
                  <a:srgbClr val="FFFFFF"/>
                </a:solidFill>
              </a:defRPr>
            </a:lvl1pPr>
          </a:lstStyle>
          <a:p>
            <a:r>
              <a:t>Feature</a:t>
            </a:r>
          </a:p>
        </p:txBody>
      </p:sp>
      <p:pic>
        <p:nvPicPr>
          <p:cNvPr id="189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375131" y="7219794"/>
            <a:ext cx="2081270" cy="199802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/>
          <p:nvPr/>
        </p:nvSpPr>
        <p:spPr>
          <a:xfrm>
            <a:off x="5764311" y="4138711"/>
            <a:ext cx="1476178" cy="1476178"/>
          </a:xfrm>
          <a:prstGeom prst="ellipse">
            <a:avLst/>
          </a:prstGeom>
          <a:solidFill>
            <a:schemeClr val="accent5">
              <a:hueOff val="-444211"/>
              <a:satOff val="-14915"/>
              <a:lumOff val="22857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2500">
                <a:solidFill>
                  <a:srgbClr val="FFFFFF"/>
                </a:solidFill>
              </a:defRPr>
            </a:lvl1pPr>
          </a:lstStyle>
          <a:p>
            <a:r>
              <a:t>Feature</a:t>
            </a:r>
          </a:p>
        </p:txBody>
      </p:sp>
      <p:sp>
        <p:nvSpPr>
          <p:cNvPr id="192" name="Shape 192"/>
          <p:cNvSpPr/>
          <p:nvPr/>
        </p:nvSpPr>
        <p:spPr>
          <a:xfrm>
            <a:off x="3864690" y="2073990"/>
            <a:ext cx="2539587" cy="2539587"/>
          </a:xfrm>
          <a:prstGeom prst="rect">
            <a:avLst/>
          </a:prstGeom>
          <a:solidFill>
            <a:schemeClr val="accent2">
              <a:hueOff val="-554920"/>
              <a:satOff val="-21482"/>
              <a:lumOff val="-6228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r>
              <a:t>DB</a:t>
            </a:r>
          </a:p>
        </p:txBody>
      </p:sp>
      <p:sp>
        <p:nvSpPr>
          <p:cNvPr id="193" name="Shape 193"/>
          <p:cNvSpPr/>
          <p:nvPr/>
        </p:nvSpPr>
        <p:spPr>
          <a:xfrm>
            <a:off x="3864690" y="5140023"/>
            <a:ext cx="2539587" cy="2539587"/>
          </a:xfrm>
          <a:prstGeom prst="rect">
            <a:avLst/>
          </a:prstGeom>
          <a:solidFill>
            <a:schemeClr val="accent2">
              <a:hueOff val="-554920"/>
              <a:satOff val="-21482"/>
              <a:lumOff val="-6228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1800">
                <a:solidFill>
                  <a:srgbClr val="FFFFFF"/>
                </a:solidFill>
              </a:defRPr>
            </a:lvl1pPr>
          </a:lstStyle>
          <a:p>
            <a:r>
              <a:t>Messaging</a:t>
            </a:r>
          </a:p>
        </p:txBody>
      </p:sp>
      <p:sp>
        <p:nvSpPr>
          <p:cNvPr id="194" name="Shape 194"/>
          <p:cNvSpPr/>
          <p:nvPr/>
        </p:nvSpPr>
        <p:spPr>
          <a:xfrm>
            <a:off x="6600523" y="2073990"/>
            <a:ext cx="2539586" cy="2539587"/>
          </a:xfrm>
          <a:prstGeom prst="rect">
            <a:avLst/>
          </a:prstGeom>
          <a:solidFill>
            <a:schemeClr val="accent2">
              <a:hueOff val="-554920"/>
              <a:satOff val="-21482"/>
              <a:lumOff val="-6228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r>
              <a:t>Web-Server</a:t>
            </a:r>
          </a:p>
        </p:txBody>
      </p:sp>
      <p:sp>
        <p:nvSpPr>
          <p:cNvPr id="195" name="Shape 195"/>
          <p:cNvSpPr/>
          <p:nvPr/>
        </p:nvSpPr>
        <p:spPr>
          <a:xfrm>
            <a:off x="6600523" y="5140023"/>
            <a:ext cx="2539586" cy="2539587"/>
          </a:xfrm>
          <a:prstGeom prst="rect">
            <a:avLst/>
          </a:prstGeom>
          <a:solidFill>
            <a:schemeClr val="accent2">
              <a:hueOff val="-554920"/>
              <a:satOff val="-21482"/>
              <a:lumOff val="-6228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1800">
                <a:solidFill>
                  <a:srgbClr val="FFFFFF"/>
                </a:solidFill>
              </a:defRPr>
            </a:lvl1pPr>
          </a:lstStyle>
          <a:p>
            <a:r>
              <a:t>Monitoring</a:t>
            </a:r>
          </a:p>
        </p:txBody>
      </p:sp>
      <p:pic>
        <p:nvPicPr>
          <p:cNvPr id="196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661650" y="7270750"/>
            <a:ext cx="1774368" cy="184283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</TotalTime>
  <Words>159</Words>
  <Application>Microsoft Office PowerPoint</Application>
  <PresentationFormat>Custom</PresentationFormat>
  <Paragraphs>68</Paragraphs>
  <Slides>18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Helvetica</vt:lpstr>
      <vt:lpstr>Helvetica Light</vt:lpstr>
      <vt:lpstr>Helvetica Neue</vt:lpstr>
      <vt:lpstr>Helvetica Neue Light</vt:lpstr>
      <vt:lpstr>Helvetica Neue Thin</vt:lpstr>
      <vt:lpstr>White</vt:lpstr>
      <vt:lpstr>Up in the Air</vt:lpstr>
      <vt:lpstr>Serverless CQRS</vt:lpstr>
      <vt:lpstr>PowerPoint Presentation</vt:lpstr>
      <vt:lpstr>PowerPoint Presentation</vt:lpstr>
      <vt:lpstr>PowerPoint Presentation</vt:lpstr>
      <vt:lpstr>PowerPoint Presentation</vt:lpstr>
      <vt:lpstr>Serverless</vt:lpstr>
      <vt:lpstr>PowerPoint Presentation</vt:lpstr>
      <vt:lpstr>PowerPoint Presentation</vt:lpstr>
      <vt:lpstr>PowerPoint Presentation</vt:lpstr>
      <vt:lpstr>Serverless CQRS</vt:lpstr>
      <vt:lpstr>ServerlessCQRS</vt:lpstr>
      <vt:lpstr>ServerlessCQRS</vt:lpstr>
      <vt:lpstr>ServerlessCQRS</vt:lpstr>
      <vt:lpstr>ServerlessCQRS optional</vt:lpstr>
      <vt:lpstr>Demo</vt:lpstr>
      <vt:lpstr>PowerPoint Presentation</vt:lpstr>
      <vt:lpstr>Resources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Up in the Air</dc:title>
  <dc:creator>Sia Ghassemi</dc:creator>
  <cp:lastModifiedBy>Sia Ghassemi</cp:lastModifiedBy>
  <cp:revision>24</cp:revision>
  <dcterms:modified xsi:type="dcterms:W3CDTF">2018-04-10T15:15:21Z</dcterms:modified>
</cp:coreProperties>
</file>